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65" r:id="rId15"/>
    <p:sldId id="271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roxima Nova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9"/>
    <p:restoredTop sz="69195" autoAdjust="0"/>
  </p:normalViewPr>
  <p:slideViewPr>
    <p:cSldViewPr snapToGrid="0">
      <p:cViewPr varScale="1">
        <p:scale>
          <a:sx n="79" d="100"/>
          <a:sy n="79" d="100"/>
        </p:scale>
        <p:origin x="135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gzR8lcTOoziSQBuUW2QgnR5ooGuLb0n/view?usp=shar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sponsored/rei-2018/five-ways-to-make-the-outdoors-more-inclusive/3019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5276618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hxE7Af98AI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HPgqqdcQX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8903157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meo.com/488686732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d9947b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d9947b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741f9b5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741f9b5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rgbClr val="1155CC"/>
                </a:solidFill>
                <a:latin typeface="Proxima Nova" panose="020B0604020202020204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https://drive.google.com/file/d/1AgzR8lcTOoziSQBuUW2QgnR5ooGuLb0n/view?usp=sharing</a:t>
            </a:r>
            <a:endParaRPr sz="1200" dirty="0">
              <a:solidFill>
                <a:srgbClr val="1155CC"/>
              </a:solidFill>
              <a:latin typeface="Proxima Nova" panose="020B060402020202020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roxima Nova" panose="020B0604020202020204" charset="0"/>
                <a:ea typeface="Calibri"/>
                <a:cs typeface="Calibri"/>
                <a:sym typeface="Calibri"/>
              </a:rPr>
              <a:t>(Manera alternativa de acceder a la </a:t>
            </a:r>
            <a:r>
              <a:rPr lang="es-US" sz="1200" noProof="0" dirty="0">
                <a:latin typeface="Proxima Nova" panose="020B0604020202020204" charset="0"/>
                <a:ea typeface="Calibri"/>
                <a:cs typeface="Calibri"/>
                <a:sym typeface="Calibri"/>
              </a:rPr>
              <a:t>versión</a:t>
            </a:r>
            <a:r>
              <a:rPr lang="en" sz="1200" dirty="0">
                <a:latin typeface="Proxima Nova" panose="020B0604020202020204" charset="0"/>
                <a:ea typeface="Calibri"/>
                <a:cs typeface="Calibri"/>
                <a:sym typeface="Calibri"/>
              </a:rPr>
              <a:t> limpia de </a:t>
            </a:r>
            <a:r>
              <a:rPr lang="en" sz="1200" i="1" dirty="0">
                <a:latin typeface="Proxima Nova" panose="020B0604020202020204" charset="0"/>
                <a:ea typeface="Calibri"/>
                <a:cs typeface="Calibri"/>
                <a:sym typeface="Calibri"/>
              </a:rPr>
              <a:t>This Land</a:t>
            </a:r>
            <a:r>
              <a:rPr lang="en" sz="1200" dirty="0">
                <a:latin typeface="Proxima Nova" panose="020B0604020202020204" charset="0"/>
                <a:ea typeface="Calibri"/>
                <a:cs typeface="Calibri"/>
                <a:sym typeface="Calibri"/>
              </a:rPr>
              <a:t>:</a:t>
            </a:r>
            <a:r>
              <a:rPr lang="en" sz="1200" dirty="0">
                <a:solidFill>
                  <a:srgbClr val="1155CC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" sz="1200" u="sng" dirty="0">
                <a:solidFill>
                  <a:srgbClr val="1155CC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AQUI</a:t>
            </a:r>
            <a:r>
              <a:rPr lang="en" sz="1200" dirty="0">
                <a:latin typeface="Proxima Nova" panose="020B0604020202020204" charset="0"/>
                <a:ea typeface="Calibri"/>
                <a:cs typeface="Calibri"/>
                <a:sym typeface="Calibri"/>
              </a:rPr>
              <a:t>)</a:t>
            </a:r>
            <a:endParaRPr sz="1200" dirty="0">
              <a:latin typeface="Proxima Nova" panose="020B060402020202020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Proxima Nova" panose="020B0604020202020204" charset="0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¿Qué sentimiento te guía mientras ves esta película?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¿Qué fue lo que más te sorprendió de la historia contada aquí, o el recorrido tomado por </a:t>
            </a:r>
            <a:r>
              <a:rPr lang="es-US" dirty="0" err="1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Faith</a:t>
            </a: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 Briggs?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¿Cómo dice </a:t>
            </a:r>
            <a:r>
              <a:rPr lang="es-US" dirty="0" err="1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Faith</a:t>
            </a: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 Briggs que ella ha experimentado su conexión con la Tierra la mayoría de su vida?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¿Qué acciones toma ella para cambiar/profundizar su experiencia? ¿Por qué?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¿Cómo toma acción </a:t>
            </a:r>
            <a:r>
              <a:rPr lang="es-US" dirty="0" err="1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Faith</a:t>
            </a: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 Briggs sobre algo que le importa?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¿Cuál dirías es la relación entre conexión sentida, el cuidado, y la “conservación”?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¿Cómo ayuda la historia que cuenta </a:t>
            </a:r>
            <a:r>
              <a:rPr lang="es-US" dirty="0" err="1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Faith</a:t>
            </a:r>
            <a:r>
              <a:rPr lang="es-US" dirty="0">
                <a:solidFill>
                  <a:schemeClr val="dk1"/>
                </a:solidFill>
                <a:latin typeface="Proxima Nova" panose="020B0604020202020204" charset="0"/>
                <a:ea typeface="Calibri"/>
                <a:cs typeface="Calibri"/>
                <a:sym typeface="Calibri"/>
              </a:rPr>
              <a:t> Briggs a trazar las conexiones entre los seres humanos y la naturaleza, y entre cuidar el ambiente y cuidar a las personas?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b4b1af13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b4b1af13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US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Definición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frecuente de “conservacionista”: “una persona que aboga o </a:t>
            </a:r>
            <a:r>
              <a:rPr lang="es-US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actúa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 </a:t>
            </a:r>
            <a:r>
              <a:rPr lang="es-US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protección y preservación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medioambiente y la fauna.”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entiendes tú por “conservacionista”?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será que </a:t>
            </a:r>
            <a:r>
              <a:rPr lang="es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Faith</a:t>
            </a: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Briggs dice que, para ella, llamarme “conservacionista” es definitivamente un acto de redención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>
                <a:latin typeface="Calibri"/>
                <a:ea typeface="Calibri"/>
                <a:cs typeface="Calibri"/>
                <a:sym typeface="Calibri"/>
              </a:rPr>
              <a:t>También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vea: “</a:t>
            </a:r>
            <a:r>
              <a:rPr lang="en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Five Ways to Make the Outdoors More Inclusive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”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b4b1af13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b4b1af13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historias, y creando cambio requiere el escuchar profundamente las perspectivas diversas y experiencias vividas. Escoge a una persona mayor – un padre/una madre, un abuelo/a, tía/tío, vecino/a, u otro – e invitarles a hablar contigo, buscando entender su experiencia y relación con la naturaleza y los espacios naturales. Decide una hora y manera de conectarse (FaceTime, Zoom, en persona, etc.), e identifica cómo grabarás la conversación (con el permiso de la persona invitada a conversar contigo). Unas preguntas que puedes explorar (también escribe tus propias preguntas):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	¿Qué sentimiento tiene cuando se imagina una comunidad humana respetuosa de cada individuo, y también de la Tierra? ¿Ha visto ejemplos de esto en su vida? 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	¿Qué disfruta usted en la naturaleza/al aire libre? ¿Ha notado cambios a los lugares naturales que ha amado en su vida?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	¿Cómo podremos crear un mundo mas caracterizado por la facilidad de hacer comunidad, y por el espíritu de dar la bienvenida, honrar y compartir el pertenecer? 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	¿Cómo construye comunidad el escuchar? (Puede ser una pregunta para ti y para el entrevistado.)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 entrevista luego puede ser editada a un cortometraje o clip de película con fotos, usada en el reto final, o hecho una historia escrita, un poema, o una reflexión personal. También pueden compartir sus historias con el </a:t>
            </a:r>
            <a:r>
              <a:rPr lang="es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</a:t>
            </a: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 ¡en cualquier momento!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44d9947b0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44d9947b0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b4b1af13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b4b1af13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b561cd4ac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b561cd4ac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698cf77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698cf77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b4b1af13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b4b1af13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¿Es fácil pasar tiempo cerca de los arboles donde tu vives?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¿Esto es algo de lo que piensas a menudo?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especie de árbol es “nativo” de tu vecindario, ciudad, condado, o estado?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significa “nativo” al hablar de un árbol, planta, o animal?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puedes averiguar cuales especies son nativas en tu área, y por qué importa esto?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es, o sería, vivir en una comunidad con muy pocos árboles o plantas?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será que hay pocos arboles o plantas creciendo en una comunidad?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741f9b57c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741f9b57c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https://vimeo.com/452766180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4b1af13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4b1af13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Esta prueba también se puede completar por </a:t>
            </a:r>
            <a:r>
              <a:rPr lang="es-US" dirty="0" err="1">
                <a:solidFill>
                  <a:schemeClr val="dk1"/>
                </a:solidFill>
              </a:rPr>
              <a:t>Kahoot</a:t>
            </a:r>
            <a:r>
              <a:rPr lang="es-US" dirty="0">
                <a:solidFill>
                  <a:schemeClr val="dk1"/>
                </a:solidFill>
              </a:rPr>
              <a:t>: aquí 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en grupos pequeños, o como una actividad en clase)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(*De Stephanie </a:t>
            </a:r>
            <a:r>
              <a:rPr lang="es-US" dirty="0" err="1">
                <a:solidFill>
                  <a:schemeClr val="dk1"/>
                </a:solidFill>
              </a:rPr>
              <a:t>Kaza</a:t>
            </a:r>
            <a:r>
              <a:rPr lang="es-US" dirty="0">
                <a:solidFill>
                  <a:schemeClr val="dk1"/>
                </a:solidFill>
              </a:rPr>
              <a:t>, “</a:t>
            </a:r>
            <a:r>
              <a:rPr lang="es-US" dirty="0" err="1">
                <a:solidFill>
                  <a:schemeClr val="dk1"/>
                </a:solidFill>
              </a:rPr>
              <a:t>Convesations</a:t>
            </a:r>
            <a:r>
              <a:rPr lang="es-US" dirty="0">
                <a:solidFill>
                  <a:schemeClr val="dk1"/>
                </a:solidFill>
              </a:rPr>
              <a:t> </a:t>
            </a:r>
            <a:r>
              <a:rPr lang="es-US" dirty="0" err="1">
                <a:solidFill>
                  <a:schemeClr val="dk1"/>
                </a:solidFill>
              </a:rPr>
              <a:t>with</a:t>
            </a:r>
            <a:r>
              <a:rPr lang="es-US" dirty="0">
                <a:solidFill>
                  <a:schemeClr val="dk1"/>
                </a:solidFill>
              </a:rPr>
              <a:t> </a:t>
            </a:r>
            <a:r>
              <a:rPr lang="es-US" dirty="0" err="1">
                <a:solidFill>
                  <a:schemeClr val="dk1"/>
                </a:solidFill>
              </a:rPr>
              <a:t>Trees</a:t>
            </a:r>
            <a:r>
              <a:rPr lang="es-US" dirty="0">
                <a:solidFill>
                  <a:schemeClr val="dk1"/>
                </a:solidFill>
              </a:rPr>
              <a:t>” (“Conversaciones con Árboles”), x-</a:t>
            </a:r>
            <a:r>
              <a:rPr lang="es-US" dirty="0" err="1">
                <a:solidFill>
                  <a:schemeClr val="dk1"/>
                </a:solidFill>
              </a:rPr>
              <a:t>xii</a:t>
            </a:r>
            <a:r>
              <a:rPr lang="es-US" dirty="0">
                <a:solidFill>
                  <a:schemeClr val="dk1"/>
                </a:solidFill>
              </a:rPr>
              <a:t>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Respuestas: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  <a:tabLst/>
              <a:defRPr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(las sequías)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(fuegos)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  <a:tabLst/>
              <a:defRPr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(escarabajos)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(sombra)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(historia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  <a:tabLst/>
              <a:defRPr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(desapareciendo)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b4b1af13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b4b1af13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Esta prueba también se puede completar por </a:t>
            </a:r>
            <a:r>
              <a:rPr lang="es-US" dirty="0" err="1">
                <a:solidFill>
                  <a:schemeClr val="dk1"/>
                </a:solidFill>
              </a:rPr>
              <a:t>Kahoot</a:t>
            </a:r>
            <a:r>
              <a:rPr lang="es-US" dirty="0">
                <a:solidFill>
                  <a:schemeClr val="dk1"/>
                </a:solidFill>
              </a:rPr>
              <a:t>: aquí 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en grupos pequeños, o como una actividad en clase)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</a:rPr>
              <a:t>(*De Stephanie </a:t>
            </a:r>
            <a:r>
              <a:rPr lang="es-US" dirty="0" err="1">
                <a:solidFill>
                  <a:schemeClr val="dk1"/>
                </a:solidFill>
              </a:rPr>
              <a:t>Kaza</a:t>
            </a:r>
            <a:r>
              <a:rPr lang="es-US" dirty="0">
                <a:solidFill>
                  <a:schemeClr val="dk1"/>
                </a:solidFill>
              </a:rPr>
              <a:t>, “</a:t>
            </a:r>
            <a:r>
              <a:rPr lang="es-US" dirty="0" err="1">
                <a:solidFill>
                  <a:schemeClr val="dk1"/>
                </a:solidFill>
              </a:rPr>
              <a:t>Convesations</a:t>
            </a:r>
            <a:r>
              <a:rPr lang="es-US" dirty="0">
                <a:solidFill>
                  <a:schemeClr val="dk1"/>
                </a:solidFill>
              </a:rPr>
              <a:t> </a:t>
            </a:r>
            <a:r>
              <a:rPr lang="es-US" dirty="0" err="1">
                <a:solidFill>
                  <a:schemeClr val="dk1"/>
                </a:solidFill>
              </a:rPr>
              <a:t>with</a:t>
            </a:r>
            <a:r>
              <a:rPr lang="es-US" dirty="0">
                <a:solidFill>
                  <a:schemeClr val="dk1"/>
                </a:solidFill>
              </a:rPr>
              <a:t> </a:t>
            </a:r>
            <a:r>
              <a:rPr lang="es-US" dirty="0" err="1">
                <a:solidFill>
                  <a:schemeClr val="dk1"/>
                </a:solidFill>
              </a:rPr>
              <a:t>Trees</a:t>
            </a:r>
            <a:r>
              <a:rPr lang="es-US" dirty="0">
                <a:solidFill>
                  <a:schemeClr val="dk1"/>
                </a:solidFill>
              </a:rPr>
              <a:t>” (“Conversaciones con Árboles”), x-</a:t>
            </a:r>
            <a:r>
              <a:rPr lang="es-US" dirty="0" err="1">
                <a:solidFill>
                  <a:schemeClr val="dk1"/>
                </a:solidFill>
              </a:rPr>
              <a:t>xii</a:t>
            </a:r>
            <a:r>
              <a:rPr lang="es-US" dirty="0">
                <a:solidFill>
                  <a:schemeClr val="dk1"/>
                </a:solidFill>
              </a:rPr>
              <a:t>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sz="1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(escondidas)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  <a:tabLst/>
              <a:defRPr/>
            </a:pPr>
            <a:r>
              <a:rPr lang="es-US" sz="1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(hablan)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  <a:tabLst/>
              <a:defRPr/>
            </a:pPr>
            <a:r>
              <a:rPr lang="es-US" sz="1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(comunidades)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sz="1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(9.500)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s-US" sz="1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(Redwood; 379,7 pies de alto)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es-US" sz="14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También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puede ver el TED-Ed: </a:t>
            </a:r>
            <a:r>
              <a:rPr lang="en" sz="1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What if there were 1 trillion more trees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b4b1af13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b4b1af13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https://youtu.be/3HPgqqdcQXA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32bc134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32bc134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Proxima Nova" panose="020B0604020202020204" charset="0"/>
              </a:rPr>
              <a:t>Oakland Goes Outdoors</a:t>
            </a:r>
            <a:r>
              <a:rPr lang="en" dirty="0">
                <a:latin typeface="Proxima Nova" panose="020B0604020202020204" charset="0"/>
              </a:rPr>
              <a:t> - </a:t>
            </a:r>
            <a:r>
              <a:rPr lang="es-US" dirty="0">
                <a:latin typeface="Proxima Nova" panose="020B0604020202020204" charset="0"/>
              </a:rPr>
              <a:t>la versión de 4 minutos (en la diapositiva)</a:t>
            </a:r>
            <a:r>
              <a:rPr lang="en" dirty="0">
                <a:latin typeface="Proxima Nova" panose="020B0604020202020204" charset="0"/>
              </a:rPr>
              <a:t>: </a:t>
            </a:r>
            <a:r>
              <a:rPr lang="en" u="sng" dirty="0">
                <a:solidFill>
                  <a:schemeClr val="hlink"/>
                </a:solidFill>
                <a:latin typeface="Proxima Nova" panose="020B0604020202020204" charset="0"/>
                <a:hlinkClick r:id="rId3"/>
              </a:rPr>
              <a:t>https://vimeo.com/489031570</a:t>
            </a:r>
            <a:endParaRPr dirty="0">
              <a:latin typeface="Proxima Nova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Proxima Nova" panose="020B0604020202020204" charset="0"/>
              </a:rPr>
              <a:t>Oakland Goes Outdoors </a:t>
            </a:r>
            <a:r>
              <a:rPr lang="en" dirty="0">
                <a:latin typeface="Proxima Nova" panose="020B0604020202020204" charset="0"/>
              </a:rPr>
              <a:t>– </a:t>
            </a:r>
            <a:r>
              <a:rPr lang="es-US" dirty="0">
                <a:latin typeface="Proxima Nova" panose="020B0604020202020204" charset="0"/>
              </a:rPr>
              <a:t>la versión de 15 minutos </a:t>
            </a:r>
            <a:r>
              <a:rPr lang="en" dirty="0">
                <a:latin typeface="Proxima Nova" panose="020B0604020202020204" charset="0"/>
              </a:rPr>
              <a:t>:</a:t>
            </a:r>
            <a:r>
              <a:rPr lang="en" u="sng" dirty="0">
                <a:solidFill>
                  <a:schemeClr val="hlink"/>
                </a:solidFill>
                <a:latin typeface="Proxima Nova" panose="020B0604020202020204" charset="0"/>
                <a:hlinkClick r:id="rId4"/>
              </a:rPr>
              <a:t> https://vimeo.com/488686732</a:t>
            </a:r>
            <a:endParaRPr dirty="0">
              <a:latin typeface="Proxima Nova" panose="020B060402020202020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b561cd4a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b561cd4a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drive.google.com/file/d/1AgzR8lcTOoziSQBuUW2QgnR5ooGuLb0n/view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63749104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2834905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4527661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youtu.be/3HPgqqdcQX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vimeo.com/48903157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175" y="261407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2" name="Google Shape;132;p24"/>
          <p:cNvSpPr txBox="1"/>
          <p:nvPr/>
        </p:nvSpPr>
        <p:spPr>
          <a:xfrm>
            <a:off x="378425" y="1802175"/>
            <a:ext cx="33366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i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 sz="4100" i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683025" y="2434450"/>
            <a:ext cx="7476300" cy="150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“Creo que, para mí, llamarme “</a:t>
            </a:r>
            <a:r>
              <a:rPr lang="es-US" sz="1600" dirty="0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conservacionista</a:t>
            </a: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” es definitivamente un acto de reclamo . Esto es un tema algo chistoso porque ¡nunca he buscado el significado de la palabra en el diccionario! Se reduce a que lo que yo hago es también sobre la protección del ambiente – una de muchas maneras.”</a:t>
            </a:r>
            <a:endParaRPr sz="18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4968125" y="3673600"/>
            <a:ext cx="2595900" cy="50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– Faith E. Briggs, </a:t>
            </a:r>
            <a:r>
              <a:rPr lang="en" i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 i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AB91B-B29E-8A48-AFE6-72C3751A5351}"/>
              </a:ext>
            </a:extLst>
          </p:cNvPr>
          <p:cNvSpPr txBox="1"/>
          <p:nvPr/>
        </p:nvSpPr>
        <p:spPr>
          <a:xfrm>
            <a:off x="380268" y="1781583"/>
            <a:ext cx="4717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Backyard Birds</a:t>
            </a:r>
          </a:p>
        </p:txBody>
      </p:sp>
      <p:pic>
        <p:nvPicPr>
          <p:cNvPr id="7" name="Google Shape;131;p24">
            <a:hlinkClick r:id="rId4"/>
            <a:extLst>
              <a:ext uri="{FF2B5EF4-FFF2-40B4-BE49-F238E27FC236}">
                <a16:creationId xmlns:a16="http://schemas.microsoft.com/office/drawing/2014/main" id="{1CB96DD0-0C35-214D-8328-0AD7CFDF0F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25" y="38852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-27997" y="-304050"/>
            <a:ext cx="9144003" cy="605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2175" y="4017522"/>
            <a:ext cx="663613" cy="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386" y="4019404"/>
            <a:ext cx="663614" cy="65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258175" y="1143075"/>
            <a:ext cx="5354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reto: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Entrevista</a:t>
            </a:r>
            <a:r>
              <a:rPr lang="en-US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 una Persona Mayor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0225" y="3159800"/>
            <a:ext cx="2686052" cy="2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1325300" y="2283500"/>
            <a:ext cx="52587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Diapositivas Extras</a:t>
            </a:r>
            <a:endParaRPr sz="34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553750"/>
            <a:ext cx="9144000" cy="61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2949056" y="3718560"/>
            <a:ext cx="6194942" cy="17148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9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¿Cuál es la historia de los Parques Nacionales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9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	    en los Estados Unidos?</a:t>
            </a:r>
            <a:r>
              <a:rPr lang="en" sz="19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	     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9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¿Quién tiene acceso a ellos?</a:t>
            </a:r>
            <a:endParaRPr sz="19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850" y="224925"/>
            <a:ext cx="5423531" cy="3062700"/>
          </a:xfrm>
          <a:prstGeom prst="rect">
            <a:avLst/>
          </a:prstGeom>
          <a:noFill/>
          <a:ln>
            <a:noFill/>
          </a:ln>
          <a:effectLst>
            <a:reflection stA="58999" endPos="30000" dist="38100" dir="5400000" fadeDir="5400012" sy="-100000" algn="bl" rotWithShape="0"/>
          </a:effectLst>
        </p:spPr>
      </p:pic>
      <p:sp>
        <p:nvSpPr>
          <p:cNvPr id="159" name="Google Shape;159;p28"/>
          <p:cNvSpPr txBox="1"/>
          <p:nvPr/>
        </p:nvSpPr>
        <p:spPr>
          <a:xfrm>
            <a:off x="1760800" y="3509425"/>
            <a:ext cx="7082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5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800 Millas con l</a:t>
            </a:r>
            <a:r>
              <a:rPr lang="es-US" sz="385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os Corredores de Rezo Orejas de Oso</a:t>
            </a:r>
            <a:endParaRPr sz="385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0" name="Google Shape;160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3475" y="1997175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775375"/>
            <a:ext cx="9185523" cy="61228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110250" y="1459025"/>
            <a:ext cx="2923500" cy="777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5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capítulo </a:t>
            </a:r>
            <a:r>
              <a:rPr lang="en" sz="25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25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337630" y="2737768"/>
            <a:ext cx="8722500" cy="1097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5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tierras compartidas &amp; la sintonización con los árboles</a:t>
            </a:r>
            <a:endParaRPr sz="25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704512" y="3204839"/>
            <a:ext cx="5477523" cy="784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600" dirty="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la vida y la reciprocidad</a:t>
            </a:r>
            <a:r>
              <a:rPr lang="en" sz="2600" dirty="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: parte 3</a:t>
            </a:r>
            <a:endParaRPr sz="2600" b="1" dirty="0"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622925"/>
            <a:ext cx="9171702" cy="611446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2876365" y="2293740"/>
            <a:ext cx="4439354" cy="81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000" b="1" dirty="0">
                <a:latin typeface="Proxima Nova"/>
                <a:ea typeface="Proxima Nova"/>
                <a:cs typeface="Proxima Nova"/>
                <a:sym typeface="Proxima Nova"/>
              </a:rPr>
              <a:t>Cuenta una historia sobre un </a:t>
            </a:r>
            <a:r>
              <a:rPr lang="es-US" sz="2000" b="1" dirty="0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árbol</a:t>
            </a:r>
            <a:endParaRPr sz="2000" dirty="0">
              <a:solidFill>
                <a:srgbClr val="92D05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180300" y="2571750"/>
            <a:ext cx="3303900" cy="98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4850" y="3554850"/>
            <a:ext cx="1230400" cy="123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" name="Google Shape;77;p16"/>
          <p:cNvSpPr txBox="1"/>
          <p:nvPr/>
        </p:nvSpPr>
        <p:spPr>
          <a:xfrm>
            <a:off x="4923450" y="4311850"/>
            <a:ext cx="2381400" cy="56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Giants Rising</a:t>
            </a:r>
            <a:endParaRPr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267675" y="503000"/>
            <a:ext cx="8788643" cy="464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 las últimas décadas, las __________________ se han vuelto mas severas y alargadas, quebrando aún los arboles fuertes por el estrés por falta de agua.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Los ___________ forestales están quemando más calientes y más erráticamente, saltando cañones y líneas más rápido de lo que pueden ser contenidos.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Infestaciones de ______________ de la corteza en la Sierra Nevada han tomado la vida de millones de ponderosa, pino de </a:t>
            </a:r>
            <a:r>
              <a:rPr lang="es-US" sz="16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lodgepole</a:t>
            </a: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Jeffrey, y Pinos de Azúcar, haciendo de las montañas tierras fantasmas.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Bosques urbanos en ciudades icónicas como Portland, Oregón, están perdiendo piso debido al desarrollo rápido, creando islas de calor por la reducción de ___________.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Los niveles de gases invernadero, o </a:t>
            </a:r>
            <a:r>
              <a:rPr lang="es-US" sz="16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greenhouse</a:t>
            </a: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son los más altos en la _____________ de los bosques.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medida que la cubierta forestal se disminuye debido a la agricultura, el despale, y el desarrollo urbano, las especies forestales están _____________ por todo el mundo. </a:t>
            </a:r>
            <a:endParaRPr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48846" y="-27696"/>
            <a:ext cx="5351853" cy="38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¿Qué Está Pasando Con Los </a:t>
            </a:r>
            <a:r>
              <a:rPr lang="es-US" sz="2100" dirty="0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Árboles</a:t>
            </a:r>
            <a:r>
              <a:rPr lang="es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?</a:t>
            </a:r>
            <a:endParaRPr sz="21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0" y="-982900"/>
            <a:ext cx="9261894" cy="61745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77225" y="703800"/>
            <a:ext cx="8674500" cy="380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 la misma vez, los científicos apenas empiezan a entender las vidas _____________ de los árboles.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Los reportes de comunicación por los árboles a través de hongos simbióticos y redes complejas de raíces le han dado apoyo científico a algo que muchos han sentido por mucho tiempo: ¡Los árboles se ________ entre ellos!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Los árboles funcionan más como ________________ que como individuales.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Algunos árboles llegan a vivir por miles de años, siendo identificados a menudo como los “mayores” de la Tierra.  Uno de los árboles más viejos de la Tierra, una pícea, o </a:t>
            </a:r>
            <a:r>
              <a:rPr lang="es-US" sz="16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spruce</a:t>
            </a: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en Suecia, tiene mas de ___________ años.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Mientras que el despale amenazaba al norte de California en los 1960s, el descubrimiento del árbol mas alto apresuro la llamada a la protección federal, y el Parque Nacional __________________ fue establecido el 2 de octubre de 1968. (*Punto extra: ¿Cuánto mide el árbol más alto del mundo?)</a:t>
            </a:r>
            <a:endParaRPr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50" y="-546775"/>
            <a:ext cx="921165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7475" y="3356750"/>
            <a:ext cx="1057649" cy="1057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" name="Google Shape;97;p19"/>
          <p:cNvSpPr txBox="1"/>
          <p:nvPr/>
        </p:nvSpPr>
        <p:spPr>
          <a:xfrm>
            <a:off x="2743675" y="2322475"/>
            <a:ext cx="3669000" cy="59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i="1">
                <a:solidFill>
                  <a:srgbClr val="21CD21"/>
                </a:solidFill>
                <a:latin typeface="Proxima Nova"/>
                <a:ea typeface="Proxima Nova"/>
                <a:cs typeface="Proxima Nova"/>
                <a:sym typeface="Proxima Nova"/>
              </a:rPr>
              <a:t>Intelligent Trees</a:t>
            </a:r>
            <a:endParaRPr sz="3500" i="1">
              <a:solidFill>
                <a:srgbClr val="21CD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4888992" y="4959500"/>
            <a:ext cx="4213283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¿qué podemos aprender de los árboles?</a:t>
            </a:r>
            <a:endParaRPr sz="1800" dirty="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76" y="0"/>
            <a:ext cx="9262576" cy="52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175" y="3658375"/>
            <a:ext cx="1302176" cy="1302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52200" y="-857653"/>
            <a:ext cx="9296199" cy="620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487680" y="2657856"/>
            <a:ext cx="7231420" cy="15886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US" sz="1800" dirty="0">
                <a:solidFill>
                  <a:schemeClr val="bg1"/>
                </a:solidFill>
                <a:effectLst/>
                <a:latin typeface="Proxima Nova" panose="020B0604020202020204" charset="0"/>
                <a:ea typeface="Arial Unicode MS"/>
                <a:cs typeface="Arial Unicode MS"/>
              </a:rPr>
              <a:t>“Aprecio que durante este momento – una pandemia – la gente está comentando que la naturaleza continúa abierta. Eso incluye una invitación implícita a que ciertas áreas son para todos, pero cuando vienes de comunidades que históricamente no son invitadas, no es tan simple.”</a:t>
            </a:r>
            <a:r>
              <a:rPr lang="en-US" sz="1800" dirty="0">
                <a:solidFill>
                  <a:schemeClr val="bg1"/>
                </a:solidFill>
                <a:effectLst/>
                <a:latin typeface="Proxima Nova" panose="020B0604020202020204" charset="0"/>
                <a:ea typeface="Arial Unicode MS"/>
                <a:cs typeface="Arial Unicode MS"/>
              </a:rPr>
              <a:t> </a:t>
            </a:r>
            <a:endParaRPr lang="es-US" sz="1800" dirty="0">
              <a:solidFill>
                <a:schemeClr val="bg1"/>
              </a:solidFill>
              <a:effectLst/>
              <a:latin typeface="Proxima Nova" panose="020B0604020202020204" charset="0"/>
              <a:ea typeface="Arial Unicode MS"/>
              <a:cs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Proxima Nova" panose="020B0604020202020204" charset="0"/>
                <a:ea typeface="Arial Unicode MS"/>
                <a:cs typeface="Arial Unicode MS"/>
              </a:rPr>
              <a:t> </a:t>
            </a:r>
            <a:endParaRPr sz="2000" dirty="0">
              <a:solidFill>
                <a:schemeClr val="bg1"/>
              </a:solidFill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4572000" y="4014425"/>
            <a:ext cx="2530800" cy="46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– Faith E. Briggs, </a:t>
            </a:r>
            <a:r>
              <a:rPr lang="en" i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This Land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1371</Words>
  <Application>Microsoft Office PowerPoint</Application>
  <PresentationFormat>On-screen Show (16:9)</PresentationFormat>
  <Paragraphs>101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Proxima Nova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Maria Cordero</cp:lastModifiedBy>
  <cp:revision>13</cp:revision>
  <dcterms:modified xsi:type="dcterms:W3CDTF">2022-01-04T09:41:46Z</dcterms:modified>
</cp:coreProperties>
</file>